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22" r:id="rId3"/>
    <p:sldId id="296" r:id="rId4"/>
    <p:sldId id="297" r:id="rId5"/>
    <p:sldId id="257" r:id="rId6"/>
    <p:sldId id="313" r:id="rId7"/>
    <p:sldId id="289" r:id="rId8"/>
    <p:sldId id="306" r:id="rId9"/>
    <p:sldId id="261" r:id="rId10"/>
    <p:sldId id="283" r:id="rId11"/>
    <p:sldId id="285" r:id="rId12"/>
    <p:sldId id="290" r:id="rId13"/>
    <p:sldId id="286" r:id="rId14"/>
    <p:sldId id="281" r:id="rId15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://sdnu.fanya.chaoxing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tags" Target="../tags/tag2.xml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" Type="http://schemas.openxmlformats.org/officeDocument/2006/relationships/hyperlink" Target="http://sdnu.fanya.chaoxing.com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tags" Target="../tags/tag3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/>
        </p:nvSpPr>
        <p:spPr>
          <a:xfrm>
            <a:off x="3175" y="507365"/>
            <a:ext cx="12185650" cy="9061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threePt" dir="t"/>
            </a:scene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操作指南</a:t>
            </a:r>
            <a:r>
              <a:rPr lang="en-US" altLang="zh-CN" sz="4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sz="40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学生篇</a:t>
            </a:r>
            <a:endParaRPr lang="zh-CN" altLang="en-US" sz="4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1160" y="1597025"/>
            <a:ext cx="1152080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郑州轻工业大学在线教学平台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包括线上教学（学习、答疑、作业、测验、考试等）、速课（微视频）录制、同步课堂、直播教学和相关技术服务，充分利用电脑、手机、网络等现有设备开展教学活动。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郑州轻工业大学在线教学平台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包含电脑端（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网址：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sym typeface="+mn-ea"/>
                <a:hlinkClick r:id="rId1"/>
              </a:rPr>
              <a:t>http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  <a:hlinkClick r:id="rId1"/>
              </a:rPr>
              <a:t>://zzuli.fy.chaoxing.com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）和手机端（学习通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APP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）两部分，电脑端和手机端可自动实现资源、数据、功能同步。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郑州轻工业大学在线教学平台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已无缝对接学校现有超星电子图书、电子期刊、学术视频等平台资源，为教师备课、学生拓展学习提供资源支撑。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4" y="859155"/>
            <a:ext cx="11496676" cy="11359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教师根据教学目的和要求 ，可以开启同步课堂，电脑端使用方式：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打开教师提供的同步课堂电脑端网址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可同步听到教师的授课内容的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PPT+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讲课声音。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在线学习方式三：同步课堂学习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4180" y="2266315"/>
            <a:ext cx="5928995" cy="29190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0030" y="2214880"/>
            <a:ext cx="5152390" cy="29705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5012" y="859155"/>
            <a:ext cx="11034981" cy="8503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手机端使用方式：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在学习通首页输入教师提供的同步课堂邀请码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，进入同步课堂，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即可同步听到教师的授课内容的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PPT+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讲课声音。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6178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在线学习方式三：同步课堂学习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88185" y="1710690"/>
            <a:ext cx="2360295" cy="48336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830" y="1736090"/>
            <a:ext cx="2368550" cy="47701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0310" y="1710690"/>
            <a:ext cx="2439035" cy="48336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4" y="859155"/>
            <a:ext cx="11556537" cy="104076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教师如果开启直播教学，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学生可在消息中点击直播，进入直播界面，可以观看直播并进行文字互动，如果教师选择了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允许回看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，可以在直播结束后，回看直播内容，如果提示此直播不支持回看，说明老师未设置允许回看。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059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在线学习方式四：直播学习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1940" y="1899920"/>
            <a:ext cx="2368550" cy="48672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7905" y="1899920"/>
            <a:ext cx="2536825" cy="48666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0545" y="1899920"/>
            <a:ext cx="2419350" cy="48609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229720" y="2193515"/>
            <a:ext cx="1219327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郑州轻工业大学在线教学平台</a:t>
            </a:r>
            <a:endParaRPr lang="zh-CN" altLang="en-US" sz="36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为特殊时期在线教学提供支持！</a:t>
            </a:r>
            <a:endParaRPr lang="zh-CN" altLang="en-US" sz="36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4335" y="974725"/>
            <a:ext cx="9911715" cy="1614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电脑端访问网址：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  <a:hlinkClick r:id="rId1"/>
              </a:rPr>
              <a:t>http://zzuli.fy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  <a:hlinkClick r:id="rId1"/>
              </a:rPr>
              <a:t>.chaoxing.com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初次登录方式：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点击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“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登录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”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按钮，输入账号（学号）和初始密码（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</a:rPr>
              <a:t> s654321s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）登录。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登录后请绑定手机号并修改密码。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再次登录时，电脑端、学习通均可使用该手机号和密码登录。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  <a:endParaRPr lang="en-US" altLang="zh-CN" sz="400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爆炸形 2 6"/>
          <p:cNvSpPr/>
          <p:nvPr/>
        </p:nvSpPr>
        <p:spPr>
          <a:xfrm>
            <a:off x="9683750" y="95250"/>
            <a:ext cx="2446020" cy="165925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电脑端</a:t>
            </a:r>
            <a:endParaRPr lang="zh-CN" altLang="en-US" sz="2000" b="1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220075" y="3601720"/>
            <a:ext cx="3723640" cy="21996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394335" y="2700020"/>
            <a:ext cx="101263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rPr>
              <a:t>如果已在学习通登录并绑定学号，登录密码为修改后的密码，支持学号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rPr>
              <a:t>、手机号两种登录方式。</a:t>
            </a:r>
            <a:endParaRPr lang="zh-CN" altLang="en-US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+mj-cs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985" y="3601720"/>
            <a:ext cx="3791585" cy="2216785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070350" y="3601720"/>
            <a:ext cx="4051935" cy="2216150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  <a:endParaRPr lang="en-US" altLang="zh-CN" sz="400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爆炸形 2 6"/>
          <p:cNvSpPr/>
          <p:nvPr/>
        </p:nvSpPr>
        <p:spPr>
          <a:xfrm>
            <a:off x="9820275" y="95250"/>
            <a:ext cx="2309495" cy="156400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手机端</a:t>
            </a:r>
            <a:endParaRPr lang="zh-CN" altLang="en-US" sz="20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7820" y="878840"/>
            <a:ext cx="6869430" cy="675005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手机上下载并安装学习通APP：</a:t>
            </a:r>
            <a:b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</a:b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扫描右方二维码或在手机应用市场中搜索“学习通”进行下载。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</p:txBody>
      </p:sp>
      <p:pic>
        <p:nvPicPr>
          <p:cNvPr id="3" name="图片 8" descr="C:\Users\Administrator\Desktop\学习通二维码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82815" y="93345"/>
            <a:ext cx="1460500" cy="1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标题 11"/>
          <p:cNvSpPr>
            <a:spLocks noGrp="1"/>
          </p:cNvSpPr>
          <p:nvPr/>
        </p:nvSpPr>
        <p:spPr>
          <a:xfrm>
            <a:off x="336550" y="1513205"/>
            <a:ext cx="11489055" cy="1043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初次登录者：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点击右下方的“我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进入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登录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页面，选择“新用户注册”，输入手机号获取验证码并设置自己的密码，然后填写学校名称、输入自己的学号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/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工号、姓名进行信息验证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（注意：信息验证一定不可跳过，学校名称是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郑州轻工业大学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，必须写全称，不能使用简写或具体到学院）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+mj-ea"/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010" y="3322320"/>
            <a:ext cx="2178685" cy="3510915"/>
          </a:xfrm>
          <a:prstGeom prst="rect">
            <a:avLst/>
          </a:prstGeom>
          <a:ln w="12700" cmpd="sng">
            <a:solidFill>
              <a:schemeClr val="accent1"/>
            </a:solidFill>
            <a:prstDash val="solid"/>
          </a:ln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65735" y="3322320"/>
            <a:ext cx="202247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9350" y="3322320"/>
            <a:ext cx="215836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20" name="文本框 19"/>
          <p:cNvSpPr txBox="1"/>
          <p:nvPr/>
        </p:nvSpPr>
        <p:spPr>
          <a:xfrm>
            <a:off x="337820" y="2491105"/>
            <a:ext cx="10564495" cy="4603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如果已在电脑端登录并绑定手机号，则可直接使用手机号登录。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464425" y="3306445"/>
            <a:ext cx="2110740" cy="3526155"/>
            <a:chOff x="7396480" y="3322320"/>
            <a:chExt cx="2110740" cy="3526155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96480" y="3322320"/>
              <a:ext cx="2110740" cy="3526155"/>
            </a:xfrm>
            <a:prstGeom prst="rect">
              <a:avLst/>
            </a:prstGeom>
            <a:ln w="12700" cmpd="sng">
              <a:solidFill>
                <a:schemeClr val="accent1">
                  <a:shade val="50000"/>
                </a:schemeClr>
              </a:solidFill>
              <a:prstDash val="solid"/>
            </a:ln>
          </p:spPr>
        </p:pic>
        <p:sp>
          <p:nvSpPr>
            <p:cNvPr id="4" name="文本框 3"/>
            <p:cNvSpPr txBox="1"/>
            <p:nvPr/>
          </p:nvSpPr>
          <p:spPr>
            <a:xfrm>
              <a:off x="7516901" y="3845795"/>
              <a:ext cx="139849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山东师范大学</a:t>
              </a:r>
              <a:endParaRPr lang="zh-CN" altLang="en-US" sz="800" dirty="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820275" y="3322320"/>
            <a:ext cx="2214245" cy="3494405"/>
            <a:chOff x="9820275" y="3322320"/>
            <a:chExt cx="2214245" cy="3494405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820275" y="3322320"/>
              <a:ext cx="2214245" cy="3494405"/>
            </a:xfrm>
            <a:prstGeom prst="rect">
              <a:avLst/>
            </a:prstGeom>
            <a:ln w="12700" cmpd="sng">
              <a:solidFill>
                <a:schemeClr val="accent1">
                  <a:shade val="50000"/>
                </a:schemeClr>
              </a:solidFill>
              <a:prstDash val="solid"/>
            </a:ln>
          </p:spPr>
        </p:pic>
        <p:sp>
          <p:nvSpPr>
            <p:cNvPr id="19" name="文本框 18"/>
            <p:cNvSpPr txBox="1"/>
            <p:nvPr/>
          </p:nvSpPr>
          <p:spPr>
            <a:xfrm>
              <a:off x="9921683" y="4254451"/>
              <a:ext cx="139849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山东师范大学</a:t>
              </a:r>
              <a:endParaRPr lang="zh-CN" altLang="en-US" sz="800" dirty="0">
                <a:solidFill>
                  <a:schemeClr val="bg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8631680" y="6346306"/>
            <a:ext cx="2580005" cy="368300"/>
          </a:xfrm>
          <a:prstGeom prst="rect">
            <a:avLst/>
          </a:prstGeom>
          <a:solidFill>
            <a:srgbClr val="1398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该步骤不可跳过</a:t>
            </a:r>
            <a:endParaRPr lang="zh-CN" altLang="en-US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631680" y="5838604"/>
            <a:ext cx="2580005" cy="368300"/>
          </a:xfrm>
          <a:prstGeom prst="rect">
            <a:avLst/>
          </a:prstGeom>
          <a:solidFill>
            <a:srgbClr val="1398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该步骤不可跳过</a:t>
            </a:r>
            <a:endParaRPr lang="zh-CN" altLang="en-US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85380" y="3783965"/>
            <a:ext cx="1598295" cy="306705"/>
          </a:xfrm>
          <a:prstGeom prst="rect">
            <a:avLst/>
          </a:prstGeom>
          <a:solidFill>
            <a:schemeClr val="bg1"/>
          </a:solidFill>
          <a:ln w="12700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p>
            <a:pPr algn="ctr"/>
            <a:r>
              <a:rPr lang="zh-CN" altLang="en-US" sz="12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郑</a:t>
            </a:r>
            <a:r>
              <a:rPr lang="zh-CN" altLang="en-US" sz="1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州轻工业大学</a:t>
            </a:r>
            <a:endParaRPr lang="zh-CN" altLang="en-US" sz="14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921875" y="4208780"/>
            <a:ext cx="1598295" cy="306705"/>
          </a:xfrm>
          <a:prstGeom prst="rect">
            <a:avLst/>
          </a:prstGeom>
          <a:solidFill>
            <a:schemeClr val="bg1"/>
          </a:solidFill>
          <a:ln w="12700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p>
            <a:pPr algn="ctr"/>
            <a:r>
              <a:rPr lang="zh-CN" altLang="en-US" sz="12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郑</a:t>
            </a:r>
            <a:r>
              <a:rPr lang="zh-CN" altLang="en-US" sz="1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州轻工业大学</a:t>
            </a:r>
            <a:endParaRPr lang="zh-CN" altLang="en-US" sz="14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29747" y="1106170"/>
            <a:ext cx="11475720" cy="1315720"/>
          </a:xfrm>
        </p:spPr>
        <p:txBody>
          <a:bodyPr>
            <a:normAutofit fontScale="90000"/>
          </a:bodyPr>
          <a:lstStyle/>
          <a:p>
            <a:pPr fontAlgn="auto">
              <a:lnSpc>
                <a:spcPct val="150000"/>
              </a:lnSpc>
            </a:pPr>
            <a:r>
              <a:rPr lang="en-US" sz="1800" dirty="0"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sz="1800" dirty="0">
                <a:latin typeface="微软雅黑" panose="020B0503020204020204" charset="-122"/>
                <a:ea typeface="微软雅黑" panose="020B0503020204020204" charset="-122"/>
              </a:rPr>
              <a:t>忘记密码 找回</a:t>
            </a:r>
            <a:r>
              <a:rPr lang="zh-CN" sz="1800" dirty="0">
                <a:latin typeface="微软雅黑" panose="020B0503020204020204" charset="-122"/>
                <a:ea typeface="微软雅黑" panose="020B0503020204020204" charset="-122"/>
              </a:rPr>
              <a:t>方法</a:t>
            </a:r>
            <a:r>
              <a:rPr sz="1800" dirty="0">
                <a:latin typeface="微软雅黑" panose="020B0503020204020204" charset="-122"/>
                <a:ea typeface="微软雅黑" panose="020B0503020204020204" charset="-122"/>
              </a:rPr>
              <a:t>：</a:t>
            </a:r>
            <a:br>
              <a:rPr sz="1800" dirty="0">
                <a:latin typeface="微软雅黑" panose="020B0503020204020204" charset="-122"/>
                <a:ea typeface="微软雅黑" panose="020B0503020204020204" charset="-122"/>
              </a:rPr>
            </a:br>
            <a:r>
              <a:rPr sz="1800" dirty="0">
                <a:latin typeface="微软雅黑" panose="020B0503020204020204" charset="-122"/>
                <a:ea typeface="微软雅黑" panose="020B0503020204020204" charset="-122"/>
              </a:rPr>
              <a:t>      1.在登录的地方 点击</a:t>
            </a:r>
            <a:r>
              <a:rPr lang="en-US" sz="18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sz="1800" dirty="0">
                <a:latin typeface="微软雅黑" panose="020B0503020204020204" charset="-122"/>
                <a:ea typeface="微软雅黑" panose="020B0503020204020204" charset="-122"/>
              </a:rPr>
              <a:t>忘记密码</a:t>
            </a:r>
            <a:r>
              <a:rPr lang="en-US" sz="18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sz="1800" dirty="0">
                <a:latin typeface="微软雅黑" panose="020B0503020204020204" charset="-122"/>
                <a:ea typeface="微软雅黑" panose="020B0503020204020204" charset="-122"/>
              </a:rPr>
              <a:t>通过绑定的手机号 发送验证码 </a:t>
            </a:r>
            <a:r>
              <a:rPr lang="zh-CN" sz="1800" dirty="0">
                <a:latin typeface="微软雅黑" panose="020B0503020204020204" charset="-122"/>
                <a:ea typeface="微软雅黑" panose="020B0503020204020204" charset="-122"/>
              </a:rPr>
              <a:t>进行修改密码。</a:t>
            </a:r>
            <a:br>
              <a:rPr lang="zh-CN" sz="1800" dirty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sz="1800" dirty="0">
                <a:latin typeface="微软雅黑" panose="020B0503020204020204" charset="-122"/>
                <a:ea typeface="微软雅黑" panose="020B0503020204020204" charset="-122"/>
              </a:rPr>
              <a:t>      2.联系任课教师，教师联系 管理员或技术人员进行 重置密码。</a:t>
            </a:r>
            <a:br>
              <a:rPr lang="zh-CN" sz="1800" dirty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sz="1800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联系平台在线客服，让帮忙找回密码。</a:t>
            </a:r>
            <a:br>
              <a:rPr lang="zh-CN" sz="1600" dirty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sz="1600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zh-CN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  <a:endParaRPr lang="en-US" altLang="zh-CN" sz="400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忘记密码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0025" y="4128135"/>
            <a:ext cx="5022850" cy="23736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" y="1786255"/>
            <a:ext cx="4601210" cy="23418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9905" y="3215640"/>
            <a:ext cx="6072505" cy="28384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6567" y="623570"/>
            <a:ext cx="11475720" cy="1315720"/>
          </a:xfrm>
        </p:spPr>
        <p:txBody>
          <a:bodyPr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学生登录后进入自己的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学习空间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，可在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我学的课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中找到教师的课程，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点击课程封面，进入班级进行课程内容学习。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2</a:t>
            </a:r>
            <a:endParaRPr lang="en-US" altLang="zh-CN" sz="400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进入课程和班级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/>
          <a:srcRect t="8071"/>
          <a:stretch>
            <a:fillRect/>
          </a:stretch>
        </p:blipFill>
        <p:spPr>
          <a:xfrm>
            <a:off x="476250" y="4531658"/>
            <a:ext cx="6241415" cy="21587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/>
          <a:srcRect t="3393"/>
          <a:stretch>
            <a:fillRect/>
          </a:stretch>
        </p:blipFill>
        <p:spPr>
          <a:xfrm>
            <a:off x="6983730" y="2729752"/>
            <a:ext cx="4761865" cy="24378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7485" y="2070100"/>
            <a:ext cx="3791585" cy="2216785"/>
          </a:xfrm>
          <a:prstGeom prst="rect">
            <a:avLst/>
          </a:prstGeom>
          <a:ln w="12700" cmpd="sng">
            <a:solidFill>
              <a:schemeClr val="tx1"/>
            </a:solidFill>
            <a:prstDash val="solid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52730" y="241935"/>
            <a:ext cx="11257280" cy="1235075"/>
          </a:xfrm>
        </p:spPr>
        <p:txBody>
          <a:bodyPr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电脑端的课程和学习通的课程互通，登录学习通可以在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我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中找到课程及所在班级。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10815" y="1378585"/>
            <a:ext cx="2451735" cy="52692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1720" y="1318895"/>
            <a:ext cx="2616835" cy="53289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952500" y="332105"/>
            <a:ext cx="10635615" cy="2408555"/>
          </a:xfrm>
        </p:spPr>
        <p:txBody>
          <a:bodyPr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如果找不到课程及所在班级，可以联系任课教师。</a:t>
            </a:r>
            <a:b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</a:b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加入课程方式：</a:t>
            </a:r>
            <a:b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</a:b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向任课教师提供姓名、学号，让任课教师帮忙加入课程班级。</a:t>
            </a:r>
            <a:b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</a:b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拿到任课教师所给的课程邀请码或二维码，使用学习通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扫一扫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或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邀请码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加入课程。</a:t>
            </a:r>
            <a:endParaRPr lang="zh-CN" altLang="en-US" sz="1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t="4153" r="881" b="2919"/>
          <a:stretch>
            <a:fillRect/>
          </a:stretch>
        </p:blipFill>
        <p:spPr>
          <a:xfrm>
            <a:off x="1948815" y="2541905"/>
            <a:ext cx="2001520" cy="4064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44270" y="5951220"/>
            <a:ext cx="491490" cy="398780"/>
          </a:xfrm>
          <a:prstGeom prst="rect">
            <a:avLst/>
          </a:prstGeom>
          <a:solidFill>
            <a:schemeClr val="bg1"/>
          </a:solidFill>
          <a:ln w="12700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p>
            <a:pPr algn="ctr"/>
            <a:r>
              <a:rPr lang="en-US" altLang="zh-CN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endParaRPr lang="en-US" altLang="zh-CN" sz="2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H="1" flipV="1">
            <a:off x="3950335" y="3106420"/>
            <a:ext cx="514350" cy="2603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361180" y="3106420"/>
            <a:ext cx="491490" cy="398780"/>
          </a:xfrm>
          <a:prstGeom prst="rect">
            <a:avLst/>
          </a:prstGeom>
          <a:solidFill>
            <a:schemeClr val="bg1"/>
          </a:solidFill>
          <a:ln w="12700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p>
            <a:pPr algn="ctr"/>
            <a:r>
              <a:rPr lang="en-US" altLang="zh-CN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endParaRPr lang="en-US" altLang="zh-CN" sz="2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4150" y="2641600"/>
            <a:ext cx="2686050" cy="330962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666230" y="5951220"/>
            <a:ext cx="2421890" cy="398780"/>
          </a:xfrm>
          <a:prstGeom prst="rect">
            <a:avLst/>
          </a:prstGeom>
          <a:solidFill>
            <a:schemeClr val="bg1"/>
          </a:solidFill>
          <a:ln w="12700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演示课程邀请码</a:t>
            </a:r>
            <a:endParaRPr lang="zh-CN" altLang="en-US" sz="2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1008380"/>
            <a:ext cx="10968990" cy="123063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学生进入课程后，可查看教师提供的课程内容、资料，并且完成教师发布的在线学习任务、学习要求、作业、测验等，并可以在线提问、讨论。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3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059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在线学习方式一：线上学习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537335" y="2421853"/>
            <a:ext cx="8386445" cy="3268270"/>
            <a:chOff x="1537335" y="2421853"/>
            <a:chExt cx="8386445" cy="326827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1"/>
            <a:srcRect t="5993"/>
            <a:stretch>
              <a:fillRect/>
            </a:stretch>
          </p:blipFill>
          <p:spPr>
            <a:xfrm>
              <a:off x="1537335" y="2421853"/>
              <a:ext cx="8386445" cy="32682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" name="矩形 2"/>
            <p:cNvSpPr/>
            <p:nvPr/>
          </p:nvSpPr>
          <p:spPr>
            <a:xfrm>
              <a:off x="7288306" y="3785347"/>
              <a:ext cx="1889312" cy="322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288306" y="5148841"/>
              <a:ext cx="1889312" cy="322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859156"/>
            <a:ext cx="10968990" cy="77964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教师根据教学目的和要求，录制速课（微视频），学生通过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消息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点击速课，观看老师录制的教学视频内容。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7981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在线学习方式二：观看速课（微视频）学习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4185" y="1806575"/>
            <a:ext cx="2310765" cy="48971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2035" y="1807210"/>
            <a:ext cx="2360930" cy="48964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0525" y="1758315"/>
            <a:ext cx="2443480" cy="49453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3357,&quot;width&quot;:5683}"/>
</p:tagLst>
</file>

<file path=ppt/tags/tag2.xml><?xml version="1.0" encoding="utf-8"?>
<p:tagLst xmlns:p="http://schemas.openxmlformats.org/presentationml/2006/main">
  <p:tag name="KSO_WM_UNIT_PLACING_PICTURE_USER_VIEWPORT" val="{&quot;height&quot;:6930,&quot;width&quot;:12820}"/>
</p:tagLst>
</file>

<file path=ppt/tags/tag3.xml><?xml version="1.0" encoding="utf-8"?>
<p:tagLst xmlns:p="http://schemas.openxmlformats.org/presentationml/2006/main">
  <p:tag name="KSO_WM_UNIT_PLACING_PICTURE_USER_VIEWPORT" val="{&quot;height&quot;:5472,&quot;width&quot;:307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1458</Words>
  <Application>WPS 演示</Application>
  <PresentationFormat>宽屏</PresentationFormat>
  <Paragraphs>98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黑体</vt:lpstr>
      <vt:lpstr>Arial Unicode MS</vt:lpstr>
      <vt:lpstr>Calibri Light</vt:lpstr>
      <vt:lpstr>Calibri</vt:lpstr>
      <vt:lpstr>Office 主题</vt:lpstr>
      <vt:lpstr>PowerPoint 演示文稿</vt:lpstr>
      <vt:lpstr>PowerPoint 演示文稿</vt:lpstr>
      <vt:lpstr>手机上下载并安装学习通APP： 扫描右方二维码或在手机应用市场中搜索“学习通”进行下载。</vt:lpstr>
      <vt:lpstr>     忘记密码 找回方法：       1.在登录的地方 点击“忘记密码”通过绑定的手机号 发送验证码 进行修改密码。       2.联系任课教师，教师联系 管理员或技术人员进行 重置密码。       3.联系平台在线客服，让帮忙找回密码。       </vt:lpstr>
      <vt:lpstr>学生登录后进入自己的“学习空间”，可在”我学的课“中找到教师的课程，点击课程封面，进入班级进行课程内容学习。</vt:lpstr>
      <vt:lpstr>电脑端的课程和学习通的课程互通，登录学习通可以在”我“中找到课程及所在班级。</vt:lpstr>
      <vt:lpstr>如果找不到课程及所在班级，可以联系任课教师。 加入课程方式： 1.向任课教师提供姓名、学号，让任课教师帮忙加入课程班级。 2.拿到任课教师所给的课程邀请码或二维码，使用学习通“扫一扫”或“邀请码”加入课程。</vt:lpstr>
      <vt:lpstr>学生进入课程后，可查看教师提供的课程内容、资料，并且完成教师发布的在线学习任务、学习要求、作业、测验等，并可以在线提问、讨论。</vt:lpstr>
      <vt:lpstr>教师根据教学目的和要求，录制速课（微视频），学生通过“消息”点击速课，观看老师录制的教学视频内容。</vt:lpstr>
      <vt:lpstr>教师根据教学目的和要求 ，可以开启同步课堂，电脑端使用方式：打开教师提供的同步课堂电脑端网址，可同步听到教师的授课内容的PPT+讲课声音。</vt:lpstr>
      <vt:lpstr>手机端使用方式：在学习通首页输入教师提供的同步课堂邀请码，进入同步课堂，即可同步听到教师的授课内容的PPT+讲课声音。</vt:lpstr>
      <vt:lpstr>教师如果开启直播教学，学生可在消息中点击直播，进入直播界面，可以观看直播并进行文字互动，如果教师选择了“允许回看”，可以在直播结束后，回看直播内容，如果提示此直播不支持回看，说明老师未设置允许回看。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sunrui</dc:creator>
  <cp:lastModifiedBy>figures</cp:lastModifiedBy>
  <cp:revision>78</cp:revision>
  <dcterms:created xsi:type="dcterms:W3CDTF">2020-01-28T03:15:00Z</dcterms:created>
  <dcterms:modified xsi:type="dcterms:W3CDTF">2021-08-11T09:23:00Z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556C88F287634BCBB13F471E48C945B8</vt:lpwstr>
  </property>
</Properties>
</file>