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4" r:id="rId3"/>
    <p:sldId id="256" r:id="rId4"/>
    <p:sldId id="279" r:id="rId5"/>
    <p:sldId id="257" r:id="rId6"/>
    <p:sldId id="273" r:id="rId7"/>
    <p:sldId id="274" r:id="rId8"/>
    <p:sldId id="261" r:id="rId9"/>
    <p:sldId id="289" r:id="rId10"/>
    <p:sldId id="283" r:id="rId11"/>
    <p:sldId id="285" r:id="rId12"/>
    <p:sldId id="286" r:id="rId13"/>
    <p:sldId id="281" r:id="rId14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9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0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://sdnu.fanya.chaoxing.com/" TargetMode="Externa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0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6" Type="http://schemas.openxmlformats.org/officeDocument/2006/relationships/tags" Target="../tags/tag3.xml"/><Relationship Id="rId5" Type="http://schemas.openxmlformats.org/officeDocument/2006/relationships/image" Target="../media/image2.png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" Type="http://schemas.openxmlformats.org/officeDocument/2006/relationships/hyperlink" Target="http://sdnu.fanya.chaoxing.com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tags" Target="../tags/tag4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wdp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/>
        </p:nvSpPr>
        <p:spPr>
          <a:xfrm>
            <a:off x="268" y="291046"/>
            <a:ext cx="12185650" cy="9061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threePt" dir="t"/>
            </a:scene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操作</a:t>
            </a:r>
            <a:r>
              <a:rPr lang="zh-CN" altLang="en-US" sz="4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指南</a:t>
            </a:r>
            <a:r>
              <a:rPr lang="en-US" altLang="zh-CN" sz="4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sz="4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教师篇</a:t>
            </a:r>
            <a:endParaRPr lang="zh-CN" altLang="en-US" sz="4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1780" y="1597025"/>
            <a:ext cx="1160780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郑州轻工业大学在线教学平台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包括线上教学（学习、答疑、作业、测验、考试等）、示范教学包、速课（微视频）录制、同步课堂、直播教学和相关技术服务，充分利用电脑、手机、网络等现有设备开展教学活动。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郑州轻工业大学在线教学平台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包含电脑端（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网址：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sym typeface="+mn-ea"/>
                <a:hlinkClick r:id="rId1"/>
              </a:rPr>
              <a:t>http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  <a:hlinkClick r:id="rId1"/>
              </a:rPr>
              <a:t>://zzuli.fy.chaoxing.com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）和手机端（学习通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APP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）两部分，电脑端和手机端可自动实现资源、数据、功能同步。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郑州轻工业大学在线教学平台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已无缝对接学校现有超星电子图书、电子期刊、学术视频等平台资源，为教师备课、学生拓展学习提供资源支撑。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859155"/>
            <a:ext cx="10968990" cy="137985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教师课程页面打开“教案”，选择需要讲解的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PPT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，在右下角“更多”中找到“同步课堂”，点开后可显示学生手机端和电脑端的观看方式。</a:t>
            </a:r>
            <a:b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</a:b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​学生在学习通输入邀请码，或在电脑端打开网址，即可听到教师的授课，学生手机或电脑上会同步看到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线上教学方式三：同步课堂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012" y="2622549"/>
            <a:ext cx="2034982" cy="3643086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895" y="2624939"/>
            <a:ext cx="1976783" cy="3638303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020" y="2622548"/>
            <a:ext cx="1965161" cy="364308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504" y="2622548"/>
            <a:ext cx="2038252" cy="364308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2641" y="892775"/>
            <a:ext cx="10968990" cy="167561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教师课程页面选择课程的教学班，点击下方的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“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+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” 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，点击“直播”后可进行直播教学。直播教学结束后，教师可自主选择是否允许学生“回看”，若教师希望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</a:rPr>
              <a:t>直播记录成绩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，需在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</a:rPr>
              <a:t>成绩权重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中设置直播观看分钟数及所占权重，目前仅在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</a:rPr>
              <a:t>课程章节中添加的直播会记录观看成绩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。</a:t>
            </a:r>
            <a:b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</a:b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​学生在学习通中可以直接看到教师的直播视频，如果教师选择“允许回看”，学生可以选择方便的时间观看。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线上教学方式四：直播教学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6" y="2726962"/>
            <a:ext cx="2034982" cy="3643086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761" y="2729354"/>
            <a:ext cx="1976783" cy="3638303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676" y="2726961"/>
            <a:ext cx="1953229" cy="36354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341" y="2730307"/>
            <a:ext cx="2043941" cy="36287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662" y="2726962"/>
            <a:ext cx="1977594" cy="364308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28115" y="1158240"/>
            <a:ext cx="937450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latin typeface="+mj-ea"/>
                <a:ea typeface="+mj-ea"/>
                <a:cs typeface="+mj-ea"/>
              </a:rPr>
              <a:t>如您在使用中如遇到技术问题，可通过以下方式寻求支持：</a:t>
            </a:r>
            <a:endParaRPr lang="zh-CN" altLang="en-US" dirty="0">
              <a:latin typeface="+mj-ea"/>
              <a:ea typeface="+mj-ea"/>
              <a:cs typeface="+mj-ea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 dirty="0">
                <a:latin typeface="+mj-ea"/>
                <a:ea typeface="+mj-ea"/>
                <a:cs typeface="+mj-ea"/>
              </a:rPr>
              <a:t>1</a:t>
            </a:r>
            <a:r>
              <a:rPr lang="zh-CN" altLang="en-US" dirty="0">
                <a:latin typeface="+mj-ea"/>
                <a:ea typeface="+mj-ea"/>
                <a:cs typeface="+mj-ea"/>
              </a:rPr>
              <a:t>、加入</a:t>
            </a:r>
            <a:r>
              <a:rPr lang="en-US" altLang="zh-CN" dirty="0">
                <a:latin typeface="+mj-ea"/>
                <a:ea typeface="+mj-ea"/>
                <a:cs typeface="+mj-ea"/>
                <a:sym typeface="+mn-ea"/>
              </a:rPr>
              <a:t>QQ</a:t>
            </a:r>
            <a:r>
              <a:rPr lang="zh-CN" altLang="en-US" dirty="0">
                <a:latin typeface="+mj-ea"/>
                <a:ea typeface="+mj-ea"/>
                <a:cs typeface="+mj-ea"/>
                <a:sym typeface="+mn-ea"/>
              </a:rPr>
              <a:t>群</a:t>
            </a:r>
            <a:r>
              <a:rPr lang="zh-CN" altLang="en-US" dirty="0">
                <a:latin typeface="+mj-ea"/>
                <a:ea typeface="+mj-ea"/>
                <a:cs typeface="+mj-ea"/>
              </a:rPr>
              <a:t>咨询：群名</a:t>
            </a:r>
            <a:r>
              <a:rPr lang="en-US" altLang="zh-CN" dirty="0">
                <a:latin typeface="+mj-ea"/>
                <a:ea typeface="+mj-ea"/>
                <a:cs typeface="+mj-ea"/>
                <a:sym typeface="+mn-ea"/>
              </a:rPr>
              <a:t>“</a:t>
            </a:r>
            <a:r>
              <a:rPr lang="zh-CN" altLang="en-US" dirty="0">
                <a:latin typeface="+mj-ea"/>
                <a:ea typeface="+mj-ea"/>
                <a:cs typeface="+mj-ea"/>
                <a:sym typeface="+mn-ea"/>
              </a:rPr>
              <a:t>郑州轻工大在线学习交流群</a:t>
            </a:r>
            <a:r>
              <a:rPr lang="en-US" altLang="zh-CN" dirty="0">
                <a:latin typeface="+mj-ea"/>
                <a:ea typeface="+mj-ea"/>
                <a:cs typeface="+mj-ea"/>
                <a:sym typeface="+mn-ea"/>
              </a:rPr>
              <a:t>”</a:t>
            </a:r>
            <a:r>
              <a:rPr lang="zh-CN" altLang="en-US" dirty="0">
                <a:latin typeface="+mj-ea"/>
                <a:ea typeface="+mj-ea"/>
                <a:cs typeface="+mj-ea"/>
              </a:rPr>
              <a:t>，群号：</a:t>
            </a:r>
            <a:r>
              <a:rPr lang="en-US" altLang="zh-CN" dirty="0">
                <a:latin typeface="+mj-ea"/>
                <a:ea typeface="+mj-ea"/>
                <a:cs typeface="+mj-ea"/>
              </a:rPr>
              <a:t>801846418</a:t>
            </a:r>
            <a:r>
              <a:rPr lang="zh-CN" altLang="en-US" dirty="0">
                <a:latin typeface="+mj-ea"/>
                <a:ea typeface="+mj-ea"/>
                <a:cs typeface="+mj-ea"/>
              </a:rPr>
              <a:t>。</a:t>
            </a:r>
            <a:endParaRPr lang="zh-CN" altLang="en-US" dirty="0">
              <a:latin typeface="+mj-ea"/>
              <a:ea typeface="+mj-ea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+mj-ea"/>
                <a:ea typeface="+mj-ea"/>
                <a:cs typeface="+mj-ea"/>
              </a:rPr>
              <a:t>2</a:t>
            </a:r>
            <a:r>
              <a:rPr lang="zh-CN" altLang="en-US" dirty="0">
                <a:latin typeface="+mj-ea"/>
                <a:ea typeface="+mj-ea"/>
                <a:cs typeface="+mj-ea"/>
              </a:rPr>
              <a:t>、</a:t>
            </a:r>
            <a:r>
              <a:rPr dirty="0">
                <a:latin typeface="+mj-ea"/>
                <a:cs typeface="+mj-ea"/>
              </a:rPr>
              <a:t>新网络学习空间支持电话：4006999516，蒋老师17630507392，郑老师15739296389，    海老师18538283321，董老师15039901011</a:t>
            </a:r>
            <a:endParaRPr dirty="0">
              <a:latin typeface="+mj-ea"/>
              <a:cs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050" y="2966720"/>
            <a:ext cx="1219327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郑州轻工业大学在线教学平台</a:t>
            </a:r>
            <a:endParaRPr lang="zh-CN" altLang="en-US" sz="36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为特殊时期在线教学提供支持！</a:t>
            </a:r>
            <a:endParaRPr lang="zh-CN" altLang="en-US" sz="36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4335" y="974725"/>
            <a:ext cx="9911715" cy="1614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电脑端访问网址：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  <a:hlinkClick r:id="rId1"/>
              </a:rPr>
              <a:t>http://zzuli.fy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  <a:hlinkClick r:id="rId1"/>
              </a:rPr>
              <a:t>.chaoxing.com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初次登录方式：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点击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“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登录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”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按钮，输入账号（教师工号）和初始密码（ 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</a:rPr>
              <a:t>s654321s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）登录。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登录后请绑定手机号并修改密码。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再次登录时，电脑端、学习通均可使用该手机号和密码登录。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  <a:endParaRPr lang="en-US" altLang="zh-CN" sz="400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爆炸形 2 6"/>
          <p:cNvSpPr/>
          <p:nvPr/>
        </p:nvSpPr>
        <p:spPr>
          <a:xfrm>
            <a:off x="9683750" y="95250"/>
            <a:ext cx="2446020" cy="165925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电脑端</a:t>
            </a:r>
            <a:endParaRPr lang="zh-CN" altLang="en-US" sz="2000" b="1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220075" y="3601720"/>
            <a:ext cx="3723640" cy="21996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394335" y="2700020"/>
            <a:ext cx="101263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rPr>
              <a:t>如果已在学习通登录并绑定工号，登录密码为修改后的密码，支持工号、手机号两种登录方式。</a:t>
            </a:r>
            <a:endParaRPr lang="zh-CN" altLang="en-US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j-cs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33985" y="3601720"/>
            <a:ext cx="3791585" cy="2216785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070350" y="3601720"/>
            <a:ext cx="4051935" cy="2216150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  <a:endParaRPr lang="en-US" altLang="zh-CN" sz="400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爆炸形 2 6"/>
          <p:cNvSpPr/>
          <p:nvPr/>
        </p:nvSpPr>
        <p:spPr>
          <a:xfrm>
            <a:off x="9820275" y="95250"/>
            <a:ext cx="2309495" cy="156400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手机端</a:t>
            </a:r>
            <a:endParaRPr lang="zh-CN" altLang="en-US" sz="20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7820" y="878840"/>
            <a:ext cx="6869430" cy="675005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手机上下载并安装学习通APP：</a:t>
            </a:r>
            <a:b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</a:b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扫描右方二维码或在手机应用市场中搜索“学习通”进行下载。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</p:txBody>
      </p:sp>
      <p:pic>
        <p:nvPicPr>
          <p:cNvPr id="3" name="图片 8" descr="C:\Users\Administrator\Desktop\学习通二维码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82815" y="93345"/>
            <a:ext cx="1460500" cy="1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标题 11"/>
          <p:cNvSpPr>
            <a:spLocks noGrp="1"/>
          </p:cNvSpPr>
          <p:nvPr/>
        </p:nvSpPr>
        <p:spPr>
          <a:xfrm>
            <a:off x="336550" y="1513205"/>
            <a:ext cx="11489055" cy="1043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初次登录者：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点击右下方的“我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进入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登录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页面，选择“新用户注册”，输入手机号获取验证码并设置自己的密码，然后填写学校名称、输入自己的学号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/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工号、姓名进行信息验证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（注意：信息验证一定不可跳过，学校名称若是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郑州轻工业大学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，必须写全称，不能使用简写或具体到学院）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+mj-ea"/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010" y="3322320"/>
            <a:ext cx="2178685" cy="3510915"/>
          </a:xfrm>
          <a:prstGeom prst="rect">
            <a:avLst/>
          </a:prstGeom>
          <a:ln w="12700" cmpd="sng">
            <a:solidFill>
              <a:schemeClr val="accent1"/>
            </a:solidFill>
            <a:prstDash val="solid"/>
          </a:ln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65735" y="3322320"/>
            <a:ext cx="202247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9350" y="3322320"/>
            <a:ext cx="215836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20" name="文本框 19"/>
          <p:cNvSpPr txBox="1"/>
          <p:nvPr/>
        </p:nvSpPr>
        <p:spPr>
          <a:xfrm>
            <a:off x="337820" y="2491105"/>
            <a:ext cx="10564495" cy="4603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如果已在电脑端登录并绑定手机号，则可直接使用手机号登录。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464425" y="3306445"/>
            <a:ext cx="2110740" cy="3526155"/>
            <a:chOff x="7396480" y="3322320"/>
            <a:chExt cx="2110740" cy="3526155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96480" y="3322320"/>
              <a:ext cx="2110740" cy="3526155"/>
            </a:xfrm>
            <a:prstGeom prst="rect">
              <a:avLst/>
            </a:prstGeom>
            <a:ln w="12700" cmpd="sng">
              <a:solidFill>
                <a:schemeClr val="accent1">
                  <a:shade val="50000"/>
                </a:schemeClr>
              </a:solidFill>
              <a:prstDash val="solid"/>
            </a:ln>
          </p:spPr>
        </p:pic>
        <p:sp>
          <p:nvSpPr>
            <p:cNvPr id="4" name="文本框 3"/>
            <p:cNvSpPr txBox="1"/>
            <p:nvPr/>
          </p:nvSpPr>
          <p:spPr>
            <a:xfrm>
              <a:off x="7516901" y="3845795"/>
              <a:ext cx="139849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山东师范大学</a:t>
              </a:r>
              <a:endParaRPr lang="zh-CN" altLang="en-US" sz="800" dirty="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820275" y="3322320"/>
            <a:ext cx="2214245" cy="3494405"/>
            <a:chOff x="9820275" y="3322320"/>
            <a:chExt cx="2214245" cy="3494405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820275" y="3322320"/>
              <a:ext cx="2214245" cy="3494405"/>
            </a:xfrm>
            <a:prstGeom prst="rect">
              <a:avLst/>
            </a:prstGeom>
            <a:ln w="12700" cmpd="sng">
              <a:solidFill>
                <a:schemeClr val="accent1">
                  <a:shade val="50000"/>
                </a:schemeClr>
              </a:solidFill>
              <a:prstDash val="solid"/>
            </a:ln>
          </p:spPr>
        </p:pic>
        <p:sp>
          <p:nvSpPr>
            <p:cNvPr id="19" name="文本框 18"/>
            <p:cNvSpPr txBox="1"/>
            <p:nvPr/>
          </p:nvSpPr>
          <p:spPr>
            <a:xfrm>
              <a:off x="9921683" y="4254451"/>
              <a:ext cx="139849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山东师范大学</a:t>
              </a:r>
              <a:endParaRPr lang="zh-CN" altLang="en-US" sz="800" dirty="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8631680" y="6346306"/>
            <a:ext cx="2580005" cy="368300"/>
          </a:xfrm>
          <a:prstGeom prst="rect">
            <a:avLst/>
          </a:prstGeom>
          <a:solidFill>
            <a:srgbClr val="1398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该步骤不可跳过</a:t>
            </a:r>
            <a:endParaRPr lang="zh-CN" altLang="en-US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631680" y="5838604"/>
            <a:ext cx="2580005" cy="368300"/>
          </a:xfrm>
          <a:prstGeom prst="rect">
            <a:avLst/>
          </a:prstGeom>
          <a:solidFill>
            <a:srgbClr val="1398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该步骤不可跳过</a:t>
            </a:r>
            <a:endParaRPr lang="zh-CN" altLang="en-US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85380" y="3783965"/>
            <a:ext cx="1598295" cy="306705"/>
          </a:xfrm>
          <a:prstGeom prst="rect">
            <a:avLst/>
          </a:prstGeom>
          <a:solidFill>
            <a:schemeClr val="bg1"/>
          </a:solidFill>
          <a:ln w="12700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p>
            <a:pPr algn="ctr"/>
            <a:r>
              <a:rPr lang="zh-CN" altLang="en-US" sz="12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郑</a:t>
            </a:r>
            <a:r>
              <a:rPr lang="zh-CN" altLang="en-US" sz="1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州轻工业大学</a:t>
            </a:r>
            <a:endParaRPr lang="zh-CN" altLang="en-US" sz="14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921875" y="4208780"/>
            <a:ext cx="1598295" cy="306705"/>
          </a:xfrm>
          <a:prstGeom prst="rect">
            <a:avLst/>
          </a:prstGeom>
          <a:solidFill>
            <a:schemeClr val="bg1"/>
          </a:solidFill>
          <a:ln w="12700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p>
            <a:pPr algn="ctr"/>
            <a:r>
              <a:rPr lang="zh-CN" altLang="en-US" sz="12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郑</a:t>
            </a:r>
            <a:r>
              <a:rPr lang="zh-CN" altLang="en-US" sz="1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州轻工业大学</a:t>
            </a:r>
            <a:endParaRPr lang="zh-CN" altLang="en-US" sz="14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6567" y="929005"/>
            <a:ext cx="11475720" cy="1315720"/>
          </a:xfrm>
        </p:spPr>
        <p:txBody>
          <a:bodyPr>
            <a:normAutofit fontScale="90000"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教师登录后进入自己的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教学空间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，可将课程相关资料上传至云盘，支持视频、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WORD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FDF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、图片、表格、音频等多种资源类型，并可建立文件夹进行分类管理。建设初期，建议老师至少先完成授课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的上传。如果希望建设一门完整的课程，可参照详细版使用手册。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1" name="图片 30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/>
          <a:srcRect t="3785"/>
          <a:stretch>
            <a:fillRect/>
          </a:stretch>
        </p:blipFill>
        <p:spPr>
          <a:xfrm>
            <a:off x="5661192" y="2873375"/>
            <a:ext cx="5963561" cy="302958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2</a:t>
            </a:r>
            <a:endParaRPr lang="en-US" altLang="zh-CN" sz="400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上传资料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7515" y="2315210"/>
            <a:ext cx="102616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电脑端的云盘和学习通的云盘互通，在学习通中可直接调取电脑端上传的资源。</a:t>
            </a:r>
            <a:endParaRPr lang="zh-CN" altLang="en-US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055" y="2919095"/>
            <a:ext cx="5026025" cy="2938780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 t="5149"/>
          <a:stretch>
            <a:fillRect/>
          </a:stretch>
        </p:blipFill>
        <p:spPr>
          <a:xfrm>
            <a:off x="8056245" y="2261235"/>
            <a:ext cx="3806190" cy="20554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60" y="4481047"/>
            <a:ext cx="3688715" cy="21951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880" y="4518660"/>
            <a:ext cx="3705860" cy="21577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9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6245" y="4481039"/>
            <a:ext cx="3766185" cy="227711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sp useBgFill="1"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00660" y="837982"/>
            <a:ext cx="11257280" cy="1235075"/>
          </a:xfrm>
        </p:spPr>
        <p:txBody>
          <a:bodyPr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sz="1800" dirty="0">
                <a:latin typeface="微软雅黑" panose="020B0503020204020204" charset="-122"/>
                <a:ea typeface="微软雅黑" panose="020B0503020204020204" charset="-122"/>
              </a:rPr>
              <a:t>建立教学班前，我们需要先建设一门课程。平台已同步教务系统课程，</a:t>
            </a:r>
            <a:r>
              <a:rPr 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PC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端</a:t>
            </a:r>
            <a:r>
              <a:rPr 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后点击课程进行激活</a:t>
            </a:r>
            <a:r>
              <a:rPr lang="zh-CN" sz="1800" dirty="0">
                <a:latin typeface="微软雅黑" panose="020B0503020204020204" charset="-122"/>
                <a:ea typeface="微软雅黑" panose="020B0503020204020204" charset="-122"/>
              </a:rPr>
              <a:t>。如没有所教课程，</a:t>
            </a:r>
            <a:r>
              <a:rPr lang="zh-CN" sz="1800" dirty="0">
                <a:latin typeface="微软雅黑" panose="020B0503020204020204" charset="-122"/>
                <a:ea typeface="微软雅黑" panose="020B0503020204020204" charset="-122"/>
              </a:rPr>
              <a:t>电脑端和学习通均支持课程建设。电脑端点击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sz="1800" dirty="0">
                <a:latin typeface="微软雅黑" panose="020B0503020204020204" charset="-122"/>
                <a:ea typeface="微软雅黑" panose="020B0503020204020204" charset="-122"/>
              </a:rPr>
              <a:t>课程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页面的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“+”,</a:t>
            </a:r>
            <a:r>
              <a:rPr lang="zh-CN" sz="1800" dirty="0">
                <a:latin typeface="微软雅黑" panose="020B0503020204020204" charset="-122"/>
                <a:ea typeface="微软雅黑" panose="020B0503020204020204" charset="-122"/>
              </a:rPr>
              <a:t>输入课程名称，选课程封面，生成课程单元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,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即可完成课程框架的搭建。同时学习通中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课程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模块就会出现老师建设的这门课程。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00025" y="240665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3</a:t>
            </a:r>
            <a:endParaRPr lang="en-US" altLang="zh-CN" sz="400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345" y="249555"/>
            <a:ext cx="3434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建立课程及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教学班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4"/>
          <p:cNvPicPr>
            <a:picLocks noChangeAspect="1"/>
          </p:cNvPicPr>
          <p:nvPr/>
        </p:nvPicPr>
        <p:blipFill>
          <a:blip r:embed="rId5"/>
          <a:srcRect l="22821" t="10370" r="-1273" b="141"/>
          <a:stretch>
            <a:fillRect/>
          </a:stretch>
        </p:blipFill>
        <p:spPr>
          <a:xfrm>
            <a:off x="200025" y="2264410"/>
            <a:ext cx="3689350" cy="2052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9880" y="2263775"/>
            <a:ext cx="3705225" cy="2052955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760" y="309880"/>
            <a:ext cx="11563350" cy="1653540"/>
          </a:xfrm>
        </p:spPr>
        <p:txBody>
          <a:bodyPr>
            <a:normAutofit fontScale="90000"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打开该课程的“管理”模块，点击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班级管理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，可在默认班级或新建班级中添加学生。每门课程支持建设多个平行教学班。</a:t>
            </a:r>
            <a:b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如果教学班由一个或多个行政班组成，可点击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添加学生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从学生库中按学院、专业、班级代码直接批量添加。</a:t>
            </a:r>
            <a:b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如果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教学班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不是由行政班组成，可采用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批量导入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的方式，使用系统中提供的模板添加学生名单。</a:t>
            </a:r>
            <a:b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加入教学班的学生其学习通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课程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模块中就会出现老师的这门课程。</a:t>
            </a:r>
            <a:b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也可以通过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学生扫码加入班级</a:t>
            </a:r>
            <a:endParaRPr lang="zh-CN" altLang="en-US" sz="16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153160" y="2550160"/>
            <a:ext cx="4099560" cy="2310765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sp>
        <p:nvSpPr>
          <p:cNvPr id="4" name="文本框 3"/>
          <p:cNvSpPr txBox="1"/>
          <p:nvPr/>
        </p:nvSpPr>
        <p:spPr>
          <a:xfrm>
            <a:off x="176530" y="2044700"/>
            <a:ext cx="121361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为保持学生信息的完整性和准确性，建议老师上课前提前建立教学班，上课时无需学生通过扫码加入班级。</a:t>
            </a:r>
            <a:endParaRPr lang="zh-CN" altLang="en-US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210300" y="2550160"/>
            <a:ext cx="4587240" cy="2309495"/>
            <a:chOff x="5239385" y="2706370"/>
            <a:chExt cx="6618605" cy="306260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39385" y="2706370"/>
              <a:ext cx="6618605" cy="3062605"/>
            </a:xfrm>
            <a:prstGeom prst="rect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</p:pic>
        <p:sp>
          <p:nvSpPr>
            <p:cNvPr id="6" name="矩形 5"/>
            <p:cNvSpPr/>
            <p:nvPr/>
          </p:nvSpPr>
          <p:spPr>
            <a:xfrm>
              <a:off x="7429500" y="4061012"/>
              <a:ext cx="578224" cy="652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141721" y="4061012"/>
              <a:ext cx="578224" cy="652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535" y="4928870"/>
            <a:ext cx="5499735" cy="234886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544695" y="6096635"/>
            <a:ext cx="19869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平行教学班名称</a:t>
            </a:r>
            <a:endParaRPr lang="zh-CN" altLang="en-US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48300" y="5487035"/>
            <a:ext cx="26803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点击显示班级邀请码</a:t>
            </a:r>
            <a:endParaRPr lang="zh-CN" altLang="en-US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1008380"/>
            <a:ext cx="10968990" cy="123063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线上课程备课，进行相应课程，点击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编辑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b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教师可以编辑相应的课程章节进行备课，在章节中可以插入视频、音频、测验、电子书、图片、表格、文档、动画、直播、问卷、公式符号等供师生学习，并记录学习记录。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线上备课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7860" y="2239010"/>
            <a:ext cx="3627120" cy="24574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6535" y="2211705"/>
            <a:ext cx="6412230" cy="243459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860" y="4448810"/>
            <a:ext cx="11050905" cy="39687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1008380"/>
            <a:ext cx="10968990" cy="123063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适用于已有完善教学资源（尤其是教学视频）的课程，例如已建设完成的慕课课程。</a:t>
            </a:r>
            <a:b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教师可在线发布学习任务、学习要求、作业、测验等，并可在线提供答疑，可实时查看统计，知晓学生学习动态。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5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线上教学方式一：线上教学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85" y="2862949"/>
            <a:ext cx="5627455" cy="31511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042" y="2862949"/>
            <a:ext cx="5335571" cy="312774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859155"/>
            <a:ext cx="10968990" cy="165544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适用于希望快速自主建设教学视频的课程。</a:t>
            </a:r>
            <a:b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教师可选择“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ppt+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录音”，将所需讲的内容录制为速课（微视频），速课录制完成，相当于做好了教学视频。</a:t>
            </a:r>
            <a:b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</a:b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教师课程页面打开“教案”，选择需要讲解的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PPT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，在右下角“更多”中找到“录制速课”点开即可开始录制，录制结束后可选择保存至云盘，然后上传到课程章节中供学生在线学习。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5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7160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线上教学方式二：速课（微视频）录制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71" y="2622549"/>
            <a:ext cx="2034982" cy="3643086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698" y="2624939"/>
            <a:ext cx="1976783" cy="3638303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715" y="2622549"/>
            <a:ext cx="1965161" cy="364308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3769" y="2609178"/>
            <a:ext cx="2000123" cy="36430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065" y="2609178"/>
            <a:ext cx="2042602" cy="364308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3464,&quot;width&quot;:5864}"/>
</p:tagLst>
</file>

<file path=ppt/tags/tag2.xml><?xml version="1.0" encoding="utf-8"?>
<p:tagLst xmlns:p="http://schemas.openxmlformats.org/presentationml/2006/main">
  <p:tag name="KSO_WM_UNIT_PLACING_PICTURE_USER_VIEWPORT" val="{&quot;height&quot;:3491,&quot;width&quot;:5971}"/>
</p:tagLst>
</file>

<file path=ppt/tags/tag3.xml><?xml version="1.0" encoding="utf-8"?>
<p:tagLst xmlns:p="http://schemas.openxmlformats.org/presentationml/2006/main">
  <p:tag name="KSO_WM_UNIT_PLACING_PICTURE_USER_VIEWPORT" val="{&quot;height&quot;:6930,&quot;width&quot;:12820}"/>
</p:tagLst>
</file>

<file path=ppt/tags/tag4.xml><?xml version="1.0" encoding="utf-8"?>
<p:tagLst xmlns:p="http://schemas.openxmlformats.org/presentationml/2006/main">
  <p:tag name="KSO_WM_UNIT_PLACING_PICTURE_USER_VIEWPORT" val="{&quot;height&quot;:5472,&quot;width&quot;:3075}"/>
</p:tagLst>
</file>

<file path=ppt/tags/tag5.xml><?xml version="1.0" encoding="utf-8"?>
<p:tagLst xmlns:p="http://schemas.openxmlformats.org/presentationml/2006/main">
  <p:tag name="KSO_WM_UNIT_PLACING_PICTURE_USER_VIEWPORT" val="{&quot;height&quot;:4771,&quot;width&quot;:9391.4346456692911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2123</Words>
  <Application>WPS 演示</Application>
  <PresentationFormat>宽屏</PresentationFormat>
  <Paragraphs>102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黑体</vt:lpstr>
      <vt:lpstr>Arial Unicode MS</vt:lpstr>
      <vt:lpstr>Calibri Light</vt:lpstr>
      <vt:lpstr>Calibri</vt:lpstr>
      <vt:lpstr>Office 主题</vt:lpstr>
      <vt:lpstr>PowerPoint 演示文稿</vt:lpstr>
      <vt:lpstr>PowerPoint 演示文稿</vt:lpstr>
      <vt:lpstr>手机上下载并安装学习通APP： 扫描右方二维码或在手机应用市场中搜索“学习通”进行下载。</vt:lpstr>
      <vt:lpstr>教师登录后进入自己的“教学空间”，可将课程相关资料上传至云盘，支持视频、PPT、WORD、FDF、图片、表格、音频等多种资源类型，并可建立文件夹进行分类管理。建设初期，建议老师至少先完成授课PPT的上传。如果希望建设一门完整的课程，可参照详细版使用手册。</vt:lpstr>
      <vt:lpstr>建立教学班前，我们需要先建设一门课程。平台已同步教务系统课程，登录PC端后点击课程进行激活。如没有所教课程，电脑端和学习通均支持课程建设。电脑端点击“课程”页面的“+”,输入课程名称，选课程封面，生成课程单元,即可完成课程框架的搭建。同时学习通中“课程”模块就会出现老师建设的这门课程。</vt:lpstr>
      <vt:lpstr>打开该课程的“管理”模块，点击“班级管理”，可在默认班级或新建班级中添加学生。每门课程支持建设多个平行教学班。 如果教学班由一个或多个行政班组成，可点击“添加学生”从学生库中按学院、专业、班级代码直接批量添加。 如果教学班不是由行政班组成，可采用“批量导入”的方式，使用系统中提供的模板添加学生名单。 加入教学班的学生其学习通“课程”模块中就会出现老师的这门课程。 也可以通过学生扫码加入班级</vt:lpstr>
      <vt:lpstr>线上课程备课，进行相应课程，点击“编辑”。 教师可以编辑相应的课程章节进行备课，在章节中可以插入视频、音频、测验、电子书、图片、表格、文档、动画、直播、问卷、公式符号等供师生学习，并记录学习记录。</vt:lpstr>
      <vt:lpstr>适用于已有完善教学资源（尤其是教学视频）的课程，例如已建设完成的慕课课程。 教师可在线发布学习任务、学习要求、作业、测验等，并可在线提供答疑，可实时查看统计，知晓学生学习动态。</vt:lpstr>
      <vt:lpstr>适用于希望快速自主建设教学视频的课程。 教师可选择“ppt+录音”，将所需讲的内容录制为速课（微视频），速课录制完成，相当于做好了教学视频。 教师课程页面打开“教案”，选择需要讲解的PPT，在右下角“更多”中找到“录制速课”点开即可开始录制，录制结束后可选择保存至云盘，然后上传到课程章节中供学生在线学习。</vt:lpstr>
      <vt:lpstr>教师课程页面打开“教案”，选择需要讲解的PPT，在右下角“更多”中找到“同步课堂”，点开后可显示学生手机端和电脑端的观看方式。 ​学生在学习通输入邀请码，或在电脑端打开网址，即可听到教师的授课，学生手机或电脑上会同步看到ppt。</vt:lpstr>
      <vt:lpstr>教师课程页面选择课程的教学班，点击下方的“+” ，点击“直播”后可进行直播教学。直播教学结束后，教师可自主选择是否允许学生“回看”，若教师希望直播记录成绩，需在成绩权重中设置直播观看分钟数及所占权重，目前仅在课程章节中添加的直播会记录观看成绩。 ​学生在学习通中可以直接看到教师的直播视频，如果教师选择“允许回看”，学生可以选择方便的时间观看。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sunrui</dc:creator>
  <cp:lastModifiedBy>figures</cp:lastModifiedBy>
  <cp:revision>112</cp:revision>
  <dcterms:created xsi:type="dcterms:W3CDTF">2019-11-05T05:20:00Z</dcterms:created>
  <dcterms:modified xsi:type="dcterms:W3CDTF">2021-08-11T09:22:27Z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1756C947A22C41809F51D7B62CFC2C09</vt:lpwstr>
  </property>
</Properties>
</file>